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75" r:id="rId3"/>
    <p:sldId id="257" r:id="rId4"/>
    <p:sldId id="258" r:id="rId5"/>
    <p:sldId id="259" r:id="rId6"/>
    <p:sldId id="272" r:id="rId7"/>
    <p:sldId id="273" r:id="rId8"/>
    <p:sldId id="260" r:id="rId9"/>
    <p:sldId id="261" r:id="rId10"/>
    <p:sldId id="271" r:id="rId11"/>
    <p:sldId id="265" r:id="rId12"/>
    <p:sldId id="267" r:id="rId13"/>
    <p:sldId id="274"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5"/>
    <p:restoredTop sz="94698"/>
  </p:normalViewPr>
  <p:slideViewPr>
    <p:cSldViewPr snapToGrid="0" snapToObjects="1">
      <p:cViewPr varScale="1">
        <p:scale>
          <a:sx n="86" d="100"/>
          <a:sy n="86" d="100"/>
        </p:scale>
        <p:origin x="216" y="2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83284890-85D2-4D7B-8EF5-15A9C1DB8F42}" type="datetimeFigureOut">
              <a:rPr lang="en-US" smtClean="0"/>
              <a:t>3/27/19</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FAB73BC-B049-4115-A692-8D63A059BFB8}"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86013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3/27/19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43465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3/27/19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20756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3/27/19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813983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6F822A4-8DA6-4447-9B1F-C5DB58435268}" type="datetimeFigureOut">
              <a:rPr lang="en-US" smtClean="0"/>
              <a:t>3/27/19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FAB73BC-B049-4115-A692-8D63A059BFB8}"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5882601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3/27/19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74567224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3/27/19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3227101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3/27/19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19171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3/27/19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16144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DA16AA21-1863-4931-97CB-99D0A168701B}" type="datetimeFigureOut">
              <a:rPr lang="en-US" smtClean="0"/>
              <a:t>3/27/19</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4FAB73BC-B049-4115-A692-8D63A059BFB8}"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66920541"/>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3772C379-9A7C-4C87-A116-CBE9F58B04C5}" type="datetimeFigureOut">
              <a:rPr lang="en-US" smtClean="0"/>
              <a:t>3/27/19</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02862035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664C608-40B1-4030-A28D-5B74BC98ADCE}" type="datetimeFigureOut">
              <a:rPr lang="en-US" smtClean="0"/>
              <a:t>3/27/19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FAB73BC-B049-4115-A692-8D63A059BFB8}"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27078833"/>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tel:1-800-656-4673" TargetMode="External"/><Relationship Id="rId3" Type="http://schemas.openxmlformats.org/officeDocument/2006/relationships/hyperlink" Target="https://www.rainn.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www.youtube.com/watch?v=vcISu0q4qUA&amp;feature=youtu.b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Aharoni" panose="02010803020104030203" pitchFamily="2" charset="-79"/>
                <a:cs typeface="Aharoni" panose="02010803020104030203" pitchFamily="2" charset="-79"/>
              </a:rPr>
              <a:t>Erin’s Law</a:t>
            </a:r>
            <a:endParaRPr lang="en-US" dirty="0">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a:xfrm>
            <a:off x="2215045" y="3947196"/>
            <a:ext cx="8045373" cy="742279"/>
          </a:xfrm>
        </p:spPr>
        <p:txBody>
          <a:bodyPr>
            <a:noAutofit/>
          </a:bodyPr>
          <a:lstStyle/>
          <a:p>
            <a:r>
              <a:rPr lang="en-US" dirty="0" smtClean="0">
                <a:latin typeface="Aharoni" panose="02010803020104030203" pitchFamily="2" charset="-79"/>
                <a:cs typeface="Aharoni" panose="02010803020104030203" pitchFamily="2" charset="-79"/>
              </a:rPr>
              <a:t>FMS </a:t>
            </a:r>
            <a:r>
              <a:rPr lang="en-US" dirty="0" smtClean="0">
                <a:latin typeface="Aharoni" panose="02010803020104030203" pitchFamily="2" charset="-79"/>
                <a:cs typeface="Aharoni" panose="02010803020104030203" pitchFamily="2" charset="-79"/>
              </a:rPr>
              <a:t>Student Presentation</a:t>
            </a:r>
          </a:p>
          <a:p>
            <a:r>
              <a:rPr lang="en-US" dirty="0" smtClean="0">
                <a:latin typeface="Aharoni" panose="02010803020104030203" pitchFamily="2" charset="-79"/>
                <a:cs typeface="Aharoni" panose="02010803020104030203" pitchFamily="2" charset="-79"/>
              </a:rPr>
              <a:t>2018-2019</a:t>
            </a:r>
          </a:p>
          <a:p>
            <a:r>
              <a:rPr lang="en-US" dirty="0" smtClean="0">
                <a:latin typeface="Aharoni" panose="02010803020104030203" pitchFamily="2" charset="-79"/>
                <a:cs typeface="Aharoni" panose="02010803020104030203" pitchFamily="2" charset="-79"/>
              </a:rPr>
              <a:t>Presented by: FMS School Counseling Department</a:t>
            </a:r>
            <a:endParaRPr lang="en-US"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08134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371467" y="883765"/>
            <a:ext cx="8187071" cy="4064627"/>
          </a:xfrm>
        </p:spPr>
        <p:txBody>
          <a:bodyPr>
            <a:normAutofit/>
          </a:bodyPr>
          <a:lstStyle/>
          <a:p>
            <a:r>
              <a:rPr lang="en-US" sz="3600" dirty="0">
                <a:latin typeface="Aharoni" panose="02010803020104030203" pitchFamily="2" charset="-79"/>
                <a:cs typeface="Aharoni" panose="02010803020104030203" pitchFamily="2" charset="-79"/>
              </a:rPr>
              <a:t>If you’re a student that has experienced any form of abuse you are not alone and this is not your fault. You have nothing to be ashamed of. </a:t>
            </a:r>
            <a:br>
              <a:rPr lang="en-US" sz="3600" dirty="0">
                <a:latin typeface="Aharoni" panose="02010803020104030203" pitchFamily="2" charset="-79"/>
                <a:cs typeface="Aharoni" panose="02010803020104030203" pitchFamily="2" charset="-79"/>
              </a:rPr>
            </a:br>
            <a:endParaRPr lang="en-US" sz="36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715219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069848" y="484632"/>
            <a:ext cx="10058400" cy="984404"/>
          </a:xfrm>
        </p:spPr>
        <p:txBody>
          <a:bodyPr>
            <a:normAutofit fontScale="90000"/>
          </a:bodyPr>
          <a:lstStyle/>
          <a:p>
            <a:pPr algn="ctr"/>
            <a:r>
              <a:rPr lang="en-US" dirty="0" smtClean="0">
                <a:latin typeface="Aharoni" panose="02010803020104030203" pitchFamily="2" charset="-79"/>
                <a:cs typeface="Aharoni" panose="02010803020104030203" pitchFamily="2" charset="-79"/>
              </a:rPr>
              <a:t>What do I do if I have been sexually abused?</a:t>
            </a:r>
            <a:endParaRPr lang="en-US" dirty="0">
              <a:latin typeface="Aharoni" panose="02010803020104030203" pitchFamily="2" charset="-79"/>
              <a:cs typeface="Aharoni" panose="02010803020104030203" pitchFamily="2" charset="-79"/>
            </a:endParaRPr>
          </a:p>
        </p:txBody>
      </p:sp>
      <p:sp>
        <p:nvSpPr>
          <p:cNvPr id="8" name="Content Placeholder 7"/>
          <p:cNvSpPr>
            <a:spLocks noGrp="1"/>
          </p:cNvSpPr>
          <p:nvPr>
            <p:ph idx="1"/>
          </p:nvPr>
        </p:nvSpPr>
        <p:spPr>
          <a:xfrm>
            <a:off x="859634" y="1783830"/>
            <a:ext cx="11152682" cy="4751880"/>
          </a:xfrm>
        </p:spPr>
        <p:txBody>
          <a:bodyPr>
            <a:normAutofit fontScale="55000" lnSpcReduction="20000"/>
          </a:bodyPr>
          <a:lstStyle/>
          <a:p>
            <a:endParaRPr lang="en-US" sz="4000" dirty="0" smtClean="0"/>
          </a:p>
          <a:p>
            <a:r>
              <a:rPr lang="en-US" sz="4000" dirty="0" smtClean="0">
                <a:latin typeface="Aharoni" panose="02010803020104030203" pitchFamily="2" charset="-79"/>
                <a:cs typeface="Aharoni" panose="02010803020104030203" pitchFamily="2" charset="-79"/>
              </a:rPr>
              <a:t>If </a:t>
            </a:r>
            <a:r>
              <a:rPr lang="en-US" sz="4000" dirty="0">
                <a:latin typeface="Aharoni" panose="02010803020104030203" pitchFamily="2" charset="-79"/>
                <a:cs typeface="Aharoni" panose="02010803020104030203" pitchFamily="2" charset="-79"/>
              </a:rPr>
              <a:t>you have not told anyone you need to tell immediately a safe trusted adult. Think of people in your life that care about you and you trust. That could be a parent, teacher, relative, school counselor or principal, someone in your church, family friend, or </a:t>
            </a:r>
            <a:r>
              <a:rPr lang="en-US" sz="4000" dirty="0" smtClean="0">
                <a:latin typeface="Aharoni" panose="02010803020104030203" pitchFamily="2" charset="-79"/>
                <a:cs typeface="Aharoni" panose="02010803020104030203" pitchFamily="2" charset="-79"/>
              </a:rPr>
              <a:t>coach.</a:t>
            </a:r>
          </a:p>
          <a:p>
            <a:endParaRPr lang="en-US" sz="4000" dirty="0" smtClean="0">
              <a:latin typeface="Aharoni" panose="02010803020104030203" pitchFamily="2" charset="-79"/>
              <a:cs typeface="Aharoni" panose="02010803020104030203" pitchFamily="2" charset="-79"/>
            </a:endParaRPr>
          </a:p>
          <a:p>
            <a:r>
              <a:rPr lang="en-US" sz="4000" dirty="0" smtClean="0">
                <a:latin typeface="Aharoni" panose="02010803020104030203" pitchFamily="2" charset="-79"/>
                <a:cs typeface="Aharoni" panose="02010803020104030203" pitchFamily="2" charset="-79"/>
              </a:rPr>
              <a:t>If </a:t>
            </a:r>
            <a:r>
              <a:rPr lang="en-US" sz="4000" dirty="0">
                <a:latin typeface="Aharoni" panose="02010803020104030203" pitchFamily="2" charset="-79"/>
                <a:cs typeface="Aharoni" panose="02010803020104030203" pitchFamily="2" charset="-79"/>
              </a:rPr>
              <a:t>it is too difficult to talk about it you can write a letter explain what has or is happening to you and give it to a trusted adult. </a:t>
            </a:r>
            <a:endParaRPr lang="en-US" sz="4000" dirty="0" smtClean="0">
              <a:latin typeface="Aharoni" panose="02010803020104030203" pitchFamily="2" charset="-79"/>
              <a:cs typeface="Aharoni" panose="02010803020104030203" pitchFamily="2" charset="-79"/>
            </a:endParaRPr>
          </a:p>
          <a:p>
            <a:endParaRPr lang="en-US" sz="4000" dirty="0" smtClean="0">
              <a:latin typeface="Aharoni" panose="02010803020104030203" pitchFamily="2" charset="-79"/>
              <a:cs typeface="Aharoni" panose="02010803020104030203" pitchFamily="2" charset="-79"/>
            </a:endParaRPr>
          </a:p>
          <a:p>
            <a:r>
              <a:rPr lang="en-US" sz="4000" dirty="0" smtClean="0">
                <a:latin typeface="Aharoni" panose="02010803020104030203" pitchFamily="2" charset="-79"/>
                <a:cs typeface="Aharoni" panose="02010803020104030203" pitchFamily="2" charset="-79"/>
              </a:rPr>
              <a:t>You </a:t>
            </a:r>
            <a:r>
              <a:rPr lang="en-US" sz="4000" dirty="0">
                <a:latin typeface="Aharoni" panose="02010803020104030203" pitchFamily="2" charset="-79"/>
                <a:cs typeface="Aharoni" panose="02010803020104030203" pitchFamily="2" charset="-79"/>
              </a:rPr>
              <a:t>can also immediately contact police by calling 911. If you report your abuse and it does not </a:t>
            </a:r>
            <a:r>
              <a:rPr lang="en-US" sz="4000">
                <a:latin typeface="Aharoni" panose="02010803020104030203" pitchFamily="2" charset="-79"/>
                <a:cs typeface="Aharoni" panose="02010803020104030203" pitchFamily="2" charset="-79"/>
              </a:rPr>
              <a:t>stop </a:t>
            </a:r>
            <a:r>
              <a:rPr lang="en-US" sz="4000" smtClean="0">
                <a:latin typeface="Aharoni" panose="02010803020104030203" pitchFamily="2" charset="-79"/>
                <a:cs typeface="Aharoni" panose="02010803020104030203" pitchFamily="2" charset="-79"/>
              </a:rPr>
              <a:t>report, </a:t>
            </a:r>
            <a:r>
              <a:rPr lang="en-US" sz="4000" dirty="0">
                <a:latin typeface="Aharoni" panose="02010803020104030203" pitchFamily="2" charset="-79"/>
                <a:cs typeface="Aharoni" panose="02010803020104030203" pitchFamily="2" charset="-79"/>
              </a:rPr>
              <a:t>it to another adult in your life. </a:t>
            </a:r>
            <a:endParaRPr lang="en-US" sz="4000" dirty="0" smtClean="0">
              <a:latin typeface="Aharoni" panose="02010803020104030203" pitchFamily="2" charset="-79"/>
              <a:cs typeface="Aharoni" panose="02010803020104030203" pitchFamily="2" charset="-79"/>
            </a:endParaRPr>
          </a:p>
          <a:p>
            <a:endParaRPr lang="en-US" sz="4000" dirty="0" smtClean="0">
              <a:latin typeface="Aharoni" panose="02010803020104030203" pitchFamily="2" charset="-79"/>
              <a:cs typeface="Aharoni" panose="02010803020104030203" pitchFamily="2" charset="-79"/>
            </a:endParaRPr>
          </a:p>
          <a:p>
            <a:r>
              <a:rPr lang="en-US" sz="4000" dirty="0" smtClean="0">
                <a:latin typeface="Aharoni" panose="02010803020104030203" pitchFamily="2" charset="-79"/>
                <a:cs typeface="Aharoni" panose="02010803020104030203" pitchFamily="2" charset="-79"/>
              </a:rPr>
              <a:t>Do </a:t>
            </a:r>
            <a:r>
              <a:rPr lang="en-US" sz="4000" dirty="0">
                <a:latin typeface="Aharoni" panose="02010803020104030203" pitchFamily="2" charset="-79"/>
                <a:cs typeface="Aharoni" panose="02010803020104030203" pitchFamily="2" charset="-79"/>
              </a:rPr>
              <a:t>not keep it a secret even if you are </a:t>
            </a:r>
            <a:r>
              <a:rPr lang="en-US" sz="4000" dirty="0" smtClean="0">
                <a:latin typeface="Aharoni" panose="02010803020104030203" pitchFamily="2" charset="-79"/>
                <a:cs typeface="Aharoni" panose="02010803020104030203" pitchFamily="2" charset="-79"/>
              </a:rPr>
              <a:t>threatened </a:t>
            </a:r>
            <a:r>
              <a:rPr lang="en-US" sz="4000" dirty="0">
                <a:latin typeface="Aharoni" panose="02010803020104030203" pitchFamily="2" charset="-79"/>
                <a:cs typeface="Aharoni" panose="02010803020104030203" pitchFamily="2" charset="-79"/>
              </a:rPr>
              <a:t>and told no one will believe you. You will be believed.</a:t>
            </a:r>
          </a:p>
          <a:p>
            <a:endParaRPr lang="en-US" dirty="0"/>
          </a:p>
        </p:txBody>
      </p:sp>
    </p:spTree>
    <p:extLst>
      <p:ext uri="{BB962C8B-B14F-4D97-AF65-F5344CB8AC3E}">
        <p14:creationId xmlns:p14="http://schemas.microsoft.com/office/powerpoint/2010/main" val="463738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latin typeface="Aharoni" panose="02010803020104030203" pitchFamily="2" charset="-79"/>
                <a:cs typeface="Aharoni" panose="02010803020104030203" pitchFamily="2" charset="-79"/>
              </a:rPr>
              <a:t>What do I do if </a:t>
            </a:r>
            <a:r>
              <a:rPr lang="en-US" sz="4000" dirty="0" smtClean="0">
                <a:latin typeface="Aharoni" panose="02010803020104030203" pitchFamily="2" charset="-79"/>
                <a:cs typeface="Aharoni" panose="02010803020104030203" pitchFamily="2" charset="-79"/>
              </a:rPr>
              <a:t>someone else tells me they have been sexually abused?</a:t>
            </a:r>
            <a:endParaRPr lang="en-US" sz="4000"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1251678" y="2218549"/>
            <a:ext cx="11315700" cy="3786188"/>
          </a:xfrm>
        </p:spPr>
        <p:txBody>
          <a:bodyPr>
            <a:normAutofit fontScale="92500" lnSpcReduction="10000"/>
          </a:bodyPr>
          <a:lstStyle/>
          <a:p>
            <a:pPr marL="0" indent="0">
              <a:buNone/>
            </a:pPr>
            <a:r>
              <a:rPr lang="en-US" sz="3000" dirty="0">
                <a:latin typeface="Aharoni" panose="02010803020104030203" pitchFamily="2" charset="-79"/>
                <a:cs typeface="Aharoni" panose="02010803020104030203" pitchFamily="2" charset="-79"/>
              </a:rPr>
              <a:t>If you have a friend or family member that has told you that </a:t>
            </a:r>
            <a:endParaRPr lang="en-US" sz="3000" dirty="0" smtClean="0">
              <a:latin typeface="Aharoni" panose="02010803020104030203" pitchFamily="2" charset="-79"/>
              <a:cs typeface="Aharoni" panose="02010803020104030203" pitchFamily="2" charset="-79"/>
            </a:endParaRPr>
          </a:p>
          <a:p>
            <a:pPr marL="0" indent="0">
              <a:buNone/>
            </a:pPr>
            <a:r>
              <a:rPr lang="en-US" sz="3000" dirty="0" smtClean="0">
                <a:latin typeface="Aharoni" panose="02010803020104030203" pitchFamily="2" charset="-79"/>
                <a:cs typeface="Aharoni" panose="02010803020104030203" pitchFamily="2" charset="-79"/>
              </a:rPr>
              <a:t>they </a:t>
            </a:r>
            <a:r>
              <a:rPr lang="en-US" sz="3000" dirty="0">
                <a:latin typeface="Aharoni" panose="02010803020104030203" pitchFamily="2" charset="-79"/>
                <a:cs typeface="Aharoni" panose="02010803020104030203" pitchFamily="2" charset="-79"/>
              </a:rPr>
              <a:t>are being abused and have told you not to tell anyone </a:t>
            </a:r>
            <a:endParaRPr lang="en-US" sz="3000" dirty="0" smtClean="0">
              <a:latin typeface="Aharoni" panose="02010803020104030203" pitchFamily="2" charset="-79"/>
              <a:cs typeface="Aharoni" panose="02010803020104030203" pitchFamily="2" charset="-79"/>
            </a:endParaRPr>
          </a:p>
          <a:p>
            <a:pPr marL="0" indent="0">
              <a:buNone/>
            </a:pPr>
            <a:r>
              <a:rPr lang="en-US" sz="3000" b="1" dirty="0" smtClean="0">
                <a:latin typeface="Aharoni" panose="02010803020104030203" pitchFamily="2" charset="-79"/>
                <a:cs typeface="Aharoni" panose="02010803020104030203" pitchFamily="2" charset="-79"/>
              </a:rPr>
              <a:t>you </a:t>
            </a:r>
            <a:r>
              <a:rPr lang="en-US" sz="3000" b="1" dirty="0">
                <a:latin typeface="Aharoni" panose="02010803020104030203" pitchFamily="2" charset="-79"/>
                <a:cs typeface="Aharoni" panose="02010803020104030203" pitchFamily="2" charset="-79"/>
              </a:rPr>
              <a:t>must not keep it a secret </a:t>
            </a:r>
            <a:r>
              <a:rPr lang="en-US" sz="3000" dirty="0">
                <a:latin typeface="Aharoni" panose="02010803020104030203" pitchFamily="2" charset="-79"/>
                <a:cs typeface="Aharoni" panose="02010803020104030203" pitchFamily="2" charset="-79"/>
              </a:rPr>
              <a:t>and report it </a:t>
            </a:r>
            <a:r>
              <a:rPr lang="en-US" sz="3000" dirty="0" smtClean="0">
                <a:latin typeface="Aharoni" panose="02010803020104030203" pitchFamily="2" charset="-79"/>
                <a:cs typeface="Aharoni" panose="02010803020104030203" pitchFamily="2" charset="-79"/>
              </a:rPr>
              <a:t>to </a:t>
            </a:r>
          </a:p>
          <a:p>
            <a:pPr marL="0" indent="0">
              <a:buNone/>
            </a:pPr>
            <a:r>
              <a:rPr lang="en-US" sz="3000" dirty="0" smtClean="0">
                <a:latin typeface="Aharoni" panose="02010803020104030203" pitchFamily="2" charset="-79"/>
                <a:cs typeface="Aharoni" panose="02010803020104030203" pitchFamily="2" charset="-79"/>
              </a:rPr>
              <a:t>a trusted adult immediately</a:t>
            </a:r>
            <a:r>
              <a:rPr lang="en-US" sz="3000" dirty="0">
                <a:latin typeface="Aharoni" panose="02010803020104030203" pitchFamily="2" charset="-79"/>
                <a:cs typeface="Aharoni" panose="02010803020104030203" pitchFamily="2" charset="-79"/>
              </a:rPr>
              <a:t>. </a:t>
            </a:r>
            <a:endParaRPr lang="en-US" sz="3000" dirty="0" smtClean="0">
              <a:latin typeface="Aharoni" panose="02010803020104030203" pitchFamily="2" charset="-79"/>
              <a:cs typeface="Aharoni" panose="02010803020104030203" pitchFamily="2" charset="-79"/>
            </a:endParaRPr>
          </a:p>
          <a:p>
            <a:pPr marL="0" indent="0">
              <a:buNone/>
            </a:pPr>
            <a:endParaRPr lang="en-US" sz="3000" dirty="0">
              <a:latin typeface="Aharoni" panose="02010803020104030203" pitchFamily="2" charset="-79"/>
              <a:cs typeface="Aharoni" panose="02010803020104030203" pitchFamily="2" charset="-79"/>
            </a:endParaRPr>
          </a:p>
          <a:p>
            <a:pPr marL="0" indent="0">
              <a:buNone/>
            </a:pPr>
            <a:r>
              <a:rPr lang="en-US" sz="3000" dirty="0" smtClean="0">
                <a:latin typeface="Aharoni" panose="02010803020104030203" pitchFamily="2" charset="-79"/>
                <a:cs typeface="Aharoni" panose="02010803020104030203" pitchFamily="2" charset="-79"/>
              </a:rPr>
              <a:t>They </a:t>
            </a:r>
            <a:r>
              <a:rPr lang="en-US" sz="3000" dirty="0">
                <a:latin typeface="Aharoni" panose="02010803020104030203" pitchFamily="2" charset="-79"/>
                <a:cs typeface="Aharoni" panose="02010803020104030203" pitchFamily="2" charset="-79"/>
              </a:rPr>
              <a:t>may be up upset at first but they will not stay mad </a:t>
            </a:r>
            <a:endParaRPr lang="en-US" sz="3000" dirty="0" smtClean="0">
              <a:latin typeface="Aharoni" panose="02010803020104030203" pitchFamily="2" charset="-79"/>
              <a:cs typeface="Aharoni" panose="02010803020104030203" pitchFamily="2" charset="-79"/>
            </a:endParaRPr>
          </a:p>
          <a:p>
            <a:pPr marL="0" indent="0">
              <a:buNone/>
            </a:pPr>
            <a:r>
              <a:rPr lang="en-US" sz="3000" dirty="0" smtClean="0">
                <a:latin typeface="Aharoni" panose="02010803020104030203" pitchFamily="2" charset="-79"/>
                <a:cs typeface="Aharoni" panose="02010803020104030203" pitchFamily="2" charset="-79"/>
              </a:rPr>
              <a:t>at </a:t>
            </a:r>
            <a:r>
              <a:rPr lang="en-US" sz="3000" dirty="0">
                <a:latin typeface="Aharoni" panose="02010803020104030203" pitchFamily="2" charset="-79"/>
                <a:cs typeface="Aharoni" panose="02010803020104030203" pitchFamily="2" charset="-79"/>
              </a:rPr>
              <a:t>you forever</a:t>
            </a:r>
            <a:r>
              <a:rPr lang="en-US" sz="3000" dirty="0" smtClean="0">
                <a:latin typeface="Aharoni" panose="02010803020104030203" pitchFamily="2" charset="-79"/>
                <a:cs typeface="Aharoni" panose="02010803020104030203" pitchFamily="2" charset="-79"/>
              </a:rPr>
              <a:t>.</a:t>
            </a:r>
          </a:p>
          <a:p>
            <a:endParaRPr lang="en-US" dirty="0"/>
          </a:p>
        </p:txBody>
      </p:sp>
    </p:spTree>
    <p:extLst>
      <p:ext uri="{BB962C8B-B14F-4D97-AF65-F5344CB8AC3E}">
        <p14:creationId xmlns:p14="http://schemas.microsoft.com/office/powerpoint/2010/main" val="1119844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9390" y="2022177"/>
            <a:ext cx="9281160" cy="4743449"/>
          </a:xfrm>
        </p:spPr>
        <p:txBody>
          <a:bodyPr>
            <a:noAutofit/>
          </a:bodyPr>
          <a:lstStyle/>
          <a:p>
            <a:pPr algn="ctr"/>
            <a:r>
              <a:rPr lang="en-US" sz="3200" u="sng" dirty="0" smtClean="0">
                <a:solidFill>
                  <a:srgbClr val="FFC000"/>
                </a:solidFill>
              </a:rPr>
              <a:t>Safe Secrets</a:t>
            </a:r>
            <a:r>
              <a:rPr lang="en-US" sz="2400" dirty="0" smtClean="0"/>
              <a:t/>
            </a:r>
            <a:br>
              <a:rPr lang="en-US" sz="2400" dirty="0" smtClean="0"/>
            </a:br>
            <a:r>
              <a:rPr lang="en-US" sz="2400" dirty="0" smtClean="0"/>
              <a:t/>
            </a:r>
            <a:br>
              <a:rPr lang="en-US" sz="2400" dirty="0" smtClean="0"/>
            </a:br>
            <a:r>
              <a:rPr lang="en-US" sz="2400" dirty="0" smtClean="0">
                <a:latin typeface="Aharoni" panose="02010803020104030203" pitchFamily="2" charset="-79"/>
                <a:cs typeface="Aharoni" panose="02010803020104030203" pitchFamily="2" charset="-79"/>
              </a:rPr>
              <a:t>ex. </a:t>
            </a:r>
            <a:r>
              <a:rPr lang="en-US" sz="2400" dirty="0">
                <a:latin typeface="Aharoni" panose="02010803020104030203" pitchFamily="2" charset="-79"/>
                <a:cs typeface="Aharoni" panose="02010803020104030203" pitchFamily="2" charset="-79"/>
              </a:rPr>
              <a:t>A Safe Secret is one that will eventually be told and will make everyone smile-like a surprise party or the gender of a baby-to-be.</a:t>
            </a:r>
            <a:br>
              <a:rPr lang="en-US" sz="2400" dirty="0">
                <a:latin typeface="Aharoni" panose="02010803020104030203" pitchFamily="2" charset="-79"/>
                <a:cs typeface="Aharoni" panose="02010803020104030203" pitchFamily="2" charset="-79"/>
              </a:rPr>
            </a:br>
            <a:r>
              <a:rPr lang="en-US" sz="2400" dirty="0" smtClean="0"/>
              <a:t> </a:t>
            </a:r>
            <a:br>
              <a:rPr lang="en-US" sz="2400" dirty="0" smtClean="0"/>
            </a:br>
            <a:r>
              <a:rPr lang="en-US" sz="2400" dirty="0" smtClean="0">
                <a:solidFill>
                  <a:srgbClr val="FFC000"/>
                </a:solidFill>
                <a:latin typeface="Aharoni" panose="02010803020104030203" pitchFamily="2" charset="-79"/>
                <a:cs typeface="Aharoni" panose="02010803020104030203" pitchFamily="2" charset="-79"/>
              </a:rPr>
              <a:t>vs.</a:t>
            </a:r>
            <a:r>
              <a:rPr lang="en-US" sz="2400" dirty="0" smtClean="0">
                <a:latin typeface="Aharoni" panose="02010803020104030203" pitchFamily="2" charset="-79"/>
                <a:cs typeface="Aharoni" panose="02010803020104030203" pitchFamily="2" charset="-79"/>
              </a:rPr>
              <a:t/>
            </a:r>
            <a:br>
              <a:rPr lang="en-US" sz="2400" dirty="0" smtClean="0">
                <a:latin typeface="Aharoni" panose="02010803020104030203" pitchFamily="2" charset="-79"/>
                <a:cs typeface="Aharoni" panose="02010803020104030203" pitchFamily="2" charset="-79"/>
              </a:rPr>
            </a:br>
            <a:r>
              <a:rPr lang="en-US" sz="2400" u="sng" dirty="0" smtClean="0">
                <a:latin typeface="Aharoni" panose="02010803020104030203" pitchFamily="2" charset="-79"/>
                <a:cs typeface="Aharoni" panose="02010803020104030203" pitchFamily="2" charset="-79"/>
              </a:rPr>
              <a:t> </a:t>
            </a:r>
            <a:br>
              <a:rPr lang="en-US" sz="2400" u="sng" dirty="0" smtClean="0">
                <a:latin typeface="Aharoni" panose="02010803020104030203" pitchFamily="2" charset="-79"/>
                <a:cs typeface="Aharoni" panose="02010803020104030203" pitchFamily="2" charset="-79"/>
              </a:rPr>
            </a:br>
            <a:r>
              <a:rPr lang="en-US" sz="3200" u="sng" dirty="0" smtClean="0">
                <a:solidFill>
                  <a:srgbClr val="FFC000"/>
                </a:solidFill>
                <a:latin typeface="Aharoni" panose="02010803020104030203" pitchFamily="2" charset="-79"/>
                <a:cs typeface="Aharoni" panose="02010803020104030203" pitchFamily="2" charset="-79"/>
              </a:rPr>
              <a:t>Unsafe secrets</a:t>
            </a:r>
            <a:r>
              <a:rPr lang="en-US" sz="2400" dirty="0" smtClean="0">
                <a:latin typeface="Aharoni" panose="02010803020104030203" pitchFamily="2" charset="-79"/>
                <a:cs typeface="Aharoni" panose="02010803020104030203" pitchFamily="2" charset="-79"/>
              </a:rPr>
              <a:t/>
            </a:r>
            <a:br>
              <a:rPr lang="en-US" sz="2400" dirty="0" smtClean="0">
                <a:latin typeface="Aharoni" panose="02010803020104030203" pitchFamily="2" charset="-79"/>
                <a:cs typeface="Aharoni" panose="02010803020104030203" pitchFamily="2" charset="-79"/>
              </a:rPr>
            </a:br>
            <a:r>
              <a:rPr lang="en-US" sz="2400" dirty="0" smtClean="0">
                <a:latin typeface="Aharoni" panose="02010803020104030203" pitchFamily="2" charset="-79"/>
                <a:cs typeface="Aharoni" panose="02010803020104030203" pitchFamily="2" charset="-79"/>
              </a:rPr>
              <a:t/>
            </a:r>
            <a:br>
              <a:rPr lang="en-US" sz="2400" dirty="0" smtClean="0">
                <a:latin typeface="Aharoni" panose="02010803020104030203" pitchFamily="2" charset="-79"/>
                <a:cs typeface="Aharoni" panose="02010803020104030203" pitchFamily="2" charset="-79"/>
              </a:rPr>
            </a:br>
            <a:r>
              <a:rPr lang="en-US" sz="2400" dirty="0" smtClean="0">
                <a:latin typeface="Aharoni" panose="02010803020104030203" pitchFamily="2" charset="-79"/>
                <a:cs typeface="Aharoni" panose="02010803020104030203" pitchFamily="2" charset="-79"/>
              </a:rPr>
              <a:t>An </a:t>
            </a:r>
            <a:r>
              <a:rPr lang="en-US" sz="2400" dirty="0">
                <a:latin typeface="Aharoni" panose="02010803020104030203" pitchFamily="2" charset="-79"/>
                <a:cs typeface="Aharoni" panose="02010803020104030203" pitchFamily="2" charset="-79"/>
              </a:rPr>
              <a:t>Unsafe Secret is one that makes you feel confused, threatened, unsafe, or icky and is one that you are told not to tell. </a:t>
            </a:r>
            <a:br>
              <a:rPr lang="en-US" sz="2400" dirty="0">
                <a:latin typeface="Aharoni" panose="02010803020104030203" pitchFamily="2" charset="-79"/>
                <a:cs typeface="Aharoni" panose="02010803020104030203" pitchFamily="2" charset="-79"/>
              </a:rPr>
            </a:br>
            <a:endParaRPr lang="en-US" sz="24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8145607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Aharoni" panose="02010803020104030203" pitchFamily="2" charset="-79"/>
                <a:cs typeface="Aharoni" panose="02010803020104030203" pitchFamily="2" charset="-79"/>
              </a:rPr>
              <a:t>Some Possible Resources</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1069848" y="1700213"/>
            <a:ext cx="10058400" cy="4700587"/>
          </a:xfrm>
        </p:spPr>
        <p:txBody>
          <a:bodyPr>
            <a:normAutofit lnSpcReduction="10000"/>
          </a:bodyPr>
          <a:lstStyle/>
          <a:p>
            <a:endParaRPr lang="en-US" sz="2800" dirty="0">
              <a:latin typeface="Aharoni" panose="02010803020104030203" pitchFamily="2" charset="-79"/>
              <a:cs typeface="Aharoni" panose="02010803020104030203" pitchFamily="2" charset="-79"/>
            </a:endParaRPr>
          </a:p>
          <a:p>
            <a:r>
              <a:rPr lang="en-US" sz="2800" dirty="0" smtClean="0">
                <a:latin typeface="Aharoni" panose="02010803020104030203" pitchFamily="2" charset="-79"/>
                <a:cs typeface="Aharoni" panose="02010803020104030203" pitchFamily="2" charset="-79"/>
              </a:rPr>
              <a:t>National </a:t>
            </a:r>
            <a:r>
              <a:rPr lang="en-US" sz="2800" dirty="0">
                <a:latin typeface="Aharoni" panose="02010803020104030203" pitchFamily="2" charset="-79"/>
                <a:cs typeface="Aharoni" panose="02010803020104030203" pitchFamily="2" charset="-79"/>
              </a:rPr>
              <a:t>Sexual Assault hotline at </a:t>
            </a:r>
            <a:r>
              <a:rPr lang="en-US" sz="2800" dirty="0" smtClean="0">
                <a:latin typeface="Aharoni" panose="02010803020104030203" pitchFamily="2" charset="-79"/>
                <a:cs typeface="Aharoni" panose="02010803020104030203" pitchFamily="2" charset="-79"/>
                <a:hlinkClick r:id="rId2"/>
              </a:rPr>
              <a:t>1-800-656-4673</a:t>
            </a:r>
            <a:endParaRPr lang="en-US" sz="2800" dirty="0" smtClean="0">
              <a:latin typeface="Aharoni" panose="02010803020104030203" pitchFamily="2" charset="-79"/>
              <a:cs typeface="Aharoni" panose="02010803020104030203" pitchFamily="2" charset="-79"/>
            </a:endParaRPr>
          </a:p>
          <a:p>
            <a:endParaRPr lang="en-US" sz="2800" dirty="0">
              <a:latin typeface="Aharoni" panose="02010803020104030203" pitchFamily="2" charset="-79"/>
              <a:cs typeface="Aharoni" panose="02010803020104030203" pitchFamily="2" charset="-79"/>
            </a:endParaRPr>
          </a:p>
          <a:p>
            <a:r>
              <a:rPr lang="en-US" sz="2800" dirty="0" smtClean="0">
                <a:latin typeface="Aharoni" panose="02010803020104030203" pitchFamily="2" charset="-79"/>
                <a:cs typeface="Aharoni" panose="02010803020104030203" pitchFamily="2" charset="-79"/>
              </a:rPr>
              <a:t>You </a:t>
            </a:r>
            <a:r>
              <a:rPr lang="en-US" sz="2800" dirty="0">
                <a:latin typeface="Aharoni" panose="02010803020104030203" pitchFamily="2" charset="-79"/>
                <a:cs typeface="Aharoni" panose="02010803020104030203" pitchFamily="2" charset="-79"/>
              </a:rPr>
              <a:t>can </a:t>
            </a:r>
            <a:r>
              <a:rPr lang="en-US" sz="2800" dirty="0" smtClean="0">
                <a:latin typeface="Aharoni" panose="02010803020104030203" pitchFamily="2" charset="-79"/>
                <a:cs typeface="Aharoni" panose="02010803020104030203" pitchFamily="2" charset="-79"/>
              </a:rPr>
              <a:t>talk </a:t>
            </a:r>
            <a:r>
              <a:rPr lang="en-US" sz="2800" dirty="0">
                <a:latin typeface="Aharoni" panose="02010803020104030203" pitchFamily="2" charset="-79"/>
                <a:cs typeface="Aharoni" panose="02010803020104030203" pitchFamily="2" charset="-79"/>
              </a:rPr>
              <a:t>to someone online at </a:t>
            </a:r>
            <a:r>
              <a:rPr lang="en-US" sz="2800" dirty="0">
                <a:latin typeface="Aharoni" panose="02010803020104030203" pitchFamily="2" charset="-79"/>
                <a:cs typeface="Aharoni" panose="02010803020104030203" pitchFamily="2" charset="-79"/>
                <a:hlinkClick r:id="rId3"/>
              </a:rPr>
              <a:t>https://www.rainn.org</a:t>
            </a:r>
            <a:r>
              <a:rPr lang="en-US" sz="2800" dirty="0">
                <a:latin typeface="Aharoni" panose="02010803020104030203" pitchFamily="2" charset="-79"/>
                <a:cs typeface="Aharoni" panose="02010803020104030203" pitchFamily="2" charset="-79"/>
              </a:rPr>
              <a:t>. </a:t>
            </a:r>
            <a:r>
              <a:rPr lang="en-US" sz="2800" dirty="0" smtClean="0">
                <a:latin typeface="Aharoni" panose="02010803020104030203" pitchFamily="2" charset="-79"/>
                <a:cs typeface="Aharoni" panose="02010803020104030203" pitchFamily="2" charset="-79"/>
              </a:rPr>
              <a:t>This is a free service.</a:t>
            </a:r>
            <a:endParaRPr lang="en-US" sz="2800" dirty="0">
              <a:latin typeface="Aharoni" panose="02010803020104030203" pitchFamily="2" charset="-79"/>
              <a:cs typeface="Aharoni" panose="02010803020104030203" pitchFamily="2" charset="-79"/>
            </a:endParaRPr>
          </a:p>
          <a:p>
            <a:endParaRPr lang="en-US" sz="2800" dirty="0">
              <a:latin typeface="Aharoni" panose="02010803020104030203" pitchFamily="2" charset="-79"/>
              <a:cs typeface="Aharoni" panose="02010803020104030203" pitchFamily="2" charset="-79"/>
            </a:endParaRPr>
          </a:p>
          <a:p>
            <a:r>
              <a:rPr lang="en-US" sz="2800" dirty="0" smtClean="0">
                <a:latin typeface="Aharoni" panose="02010803020104030203" pitchFamily="2" charset="-79"/>
                <a:cs typeface="Aharoni" panose="02010803020104030203" pitchFamily="2" charset="-79"/>
              </a:rPr>
              <a:t>Get help</a:t>
            </a:r>
            <a:r>
              <a:rPr lang="en-US" sz="2800" dirty="0">
                <a:latin typeface="Aharoni" panose="02010803020104030203" pitchFamily="2" charset="-79"/>
                <a:cs typeface="Aharoni" panose="02010803020104030203" pitchFamily="2" charset="-79"/>
              </a:rPr>
              <a:t>. Talking about your abuse is difficult however it is the best thing for you in healing your life. Keeping it in will only slow the process with moving forward. </a:t>
            </a:r>
          </a:p>
        </p:txBody>
      </p:sp>
    </p:spTree>
    <p:extLst>
      <p:ext uri="{BB962C8B-B14F-4D97-AF65-F5344CB8AC3E}">
        <p14:creationId xmlns:p14="http://schemas.microsoft.com/office/powerpoint/2010/main" val="1645528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5163" y="855162"/>
            <a:ext cx="10941839" cy="5407092"/>
          </a:xfrm>
          <a:prstGeom prst="rect">
            <a:avLst/>
          </a:prstGeom>
        </p:spPr>
      </p:pic>
    </p:spTree>
    <p:extLst>
      <p:ext uri="{BB962C8B-B14F-4D97-AF65-F5344CB8AC3E}">
        <p14:creationId xmlns:p14="http://schemas.microsoft.com/office/powerpoint/2010/main" val="113758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06865" y="730598"/>
            <a:ext cx="9281160" cy="3861316"/>
          </a:xfrm>
        </p:spPr>
        <p:txBody>
          <a:bodyPr>
            <a:noAutofit/>
          </a:bodyPr>
          <a:lstStyle/>
          <a:p>
            <a:r>
              <a:rPr lang="en-US" sz="2400" dirty="0"/>
              <a:t>Erin’s Law is named after childhood sexual assault survivor, author, speaker and activist Erin </a:t>
            </a:r>
            <a:r>
              <a:rPr lang="en-US" sz="2400" dirty="0" err="1"/>
              <a:t>Merryn</a:t>
            </a:r>
            <a:r>
              <a:rPr lang="en-US" sz="2400" dirty="0"/>
              <a:t>.</a:t>
            </a:r>
            <a:br>
              <a:rPr lang="en-US" sz="2400" dirty="0"/>
            </a:br>
            <a:r>
              <a:rPr lang="en-US" sz="2400" dirty="0"/>
              <a:t> </a:t>
            </a:r>
            <a:br>
              <a:rPr lang="en-US" sz="2400" dirty="0"/>
            </a:br>
            <a:r>
              <a:rPr lang="en-US" sz="2400" dirty="0">
                <a:latin typeface="Aharoni" panose="02010803020104030203" pitchFamily="2" charset="-79"/>
                <a:cs typeface="Aharoni" panose="02010803020104030203" pitchFamily="2" charset="-79"/>
              </a:rPr>
              <a:t>After Erin introduced the legislation in her home state of Illinois, the bill was named “Erin’s Law” after her by legislators and </a:t>
            </a:r>
            <a:r>
              <a:rPr lang="en-US" sz="2800" dirty="0">
                <a:latin typeface="Aharoni" panose="02010803020104030203" pitchFamily="2" charset="-79"/>
                <a:cs typeface="Aharoni" panose="02010803020104030203" pitchFamily="2" charset="-79"/>
              </a:rPr>
              <a:t>it</a:t>
            </a:r>
            <a:r>
              <a:rPr lang="en-US" sz="2400" dirty="0">
                <a:latin typeface="Aharoni" panose="02010803020104030203" pitchFamily="2" charset="-79"/>
                <a:cs typeface="Aharoni" panose="02010803020104030203" pitchFamily="2" charset="-79"/>
              </a:rPr>
              <a:t> has caught on nationwide</a:t>
            </a:r>
            <a:r>
              <a:rPr lang="en-US" sz="4200" dirty="0">
                <a:latin typeface="Aharoni" panose="02010803020104030203" pitchFamily="2" charset="-79"/>
                <a:cs typeface="Aharoni" panose="02010803020104030203" pitchFamily="2" charset="-79"/>
              </a:rPr>
              <a:t/>
            </a:r>
            <a:br>
              <a:rPr lang="en-US" sz="4200" dirty="0">
                <a:latin typeface="Aharoni" panose="02010803020104030203" pitchFamily="2" charset="-79"/>
                <a:cs typeface="Aharoni" panose="02010803020104030203" pitchFamily="2" charset="-79"/>
              </a:rPr>
            </a:br>
            <a:endParaRPr lang="en-US" sz="4200" dirty="0">
              <a:latin typeface="Aharoni" panose="02010803020104030203" pitchFamily="2" charset="-79"/>
              <a:cs typeface="Aharoni" panose="02010803020104030203" pitchFamily="2" charset="-79"/>
            </a:endParaRPr>
          </a:p>
        </p:txBody>
      </p:sp>
      <p:sp>
        <p:nvSpPr>
          <p:cNvPr id="5" name="Text Placeholder 4"/>
          <p:cNvSpPr>
            <a:spLocks noGrp="1"/>
          </p:cNvSpPr>
          <p:nvPr>
            <p:ph type="body" idx="1"/>
          </p:nvPr>
        </p:nvSpPr>
        <p:spPr/>
        <p:txBody>
          <a:bodyPr>
            <a:normAutofit fontScale="47500" lnSpcReduction="20000"/>
          </a:bodyPr>
          <a:lstStyle/>
          <a:p>
            <a:pPr algn="ctr"/>
            <a:r>
              <a:rPr lang="en-US" sz="6000" dirty="0" smtClean="0">
                <a:hlinkClick r:id="rId2"/>
              </a:rPr>
              <a:t>Breaking the Silence PSA</a:t>
            </a:r>
            <a:endParaRPr lang="en-US" sz="6000" dirty="0" smtClean="0"/>
          </a:p>
          <a:p>
            <a:pPr algn="ctr"/>
            <a:r>
              <a:rPr lang="en-US" sz="3200" dirty="0" smtClean="0"/>
              <a:t>Watch video</a:t>
            </a:r>
            <a:endParaRPr lang="en-US" sz="3200" dirty="0"/>
          </a:p>
        </p:txBody>
      </p:sp>
    </p:spTree>
    <p:extLst>
      <p:ext uri="{BB962C8B-B14F-4D97-AF65-F5344CB8AC3E}">
        <p14:creationId xmlns:p14="http://schemas.microsoft.com/office/powerpoint/2010/main" val="1889719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960582" y="434975"/>
            <a:ext cx="10972800" cy="6130925"/>
          </a:xfrm>
        </p:spPr>
        <p:txBody>
          <a:bodyPr>
            <a:noAutofit/>
          </a:bodyPr>
          <a:lstStyle/>
          <a:p>
            <a:pPr lvl="0"/>
            <a:r>
              <a:rPr lang="en-US" sz="3000" b="1" dirty="0" smtClean="0">
                <a:latin typeface="Aharoni" panose="02010803020104030203" pitchFamily="2" charset="-79"/>
                <a:cs typeface="Aharoni" panose="02010803020104030203" pitchFamily="2" charset="-79"/>
              </a:rPr>
              <a:t>“Erin’s Law” </a:t>
            </a:r>
            <a:r>
              <a:rPr lang="en-US" sz="3000" dirty="0" smtClean="0">
                <a:latin typeface="Aharoni" panose="02010803020104030203" pitchFamily="2" charset="-79"/>
                <a:cs typeface="Aharoni" panose="02010803020104030203" pitchFamily="2" charset="-79"/>
              </a:rPr>
              <a:t>requires that all public schools in each state implement a prevention-oriented child sexual abuse program which teaches: </a:t>
            </a:r>
            <a:br>
              <a:rPr lang="en-US" sz="3000" dirty="0" smtClean="0">
                <a:latin typeface="Aharoni" panose="02010803020104030203" pitchFamily="2" charset="-79"/>
                <a:cs typeface="Aharoni" panose="02010803020104030203" pitchFamily="2" charset="-79"/>
              </a:rPr>
            </a:br>
            <a:r>
              <a:rPr lang="en-US" sz="3000" dirty="0" smtClean="0">
                <a:latin typeface="Aharoni" panose="02010803020104030203" pitchFamily="2" charset="-79"/>
                <a:cs typeface="Aharoni" panose="02010803020104030203" pitchFamily="2" charset="-79"/>
              </a:rPr>
              <a:t/>
            </a:r>
            <a:br>
              <a:rPr lang="en-US" sz="3000" dirty="0" smtClean="0">
                <a:latin typeface="Aharoni" panose="02010803020104030203" pitchFamily="2" charset="-79"/>
                <a:cs typeface="Aharoni" panose="02010803020104030203" pitchFamily="2" charset="-79"/>
              </a:rPr>
            </a:br>
            <a:r>
              <a:rPr lang="en-US" sz="3000" b="1" dirty="0" smtClean="0">
                <a:latin typeface="Aharoni" panose="02010803020104030203" pitchFamily="2" charset="-79"/>
                <a:cs typeface="Aharoni" panose="02010803020104030203" pitchFamily="2" charset="-79"/>
              </a:rPr>
              <a:t>Students</a:t>
            </a:r>
            <a:r>
              <a:rPr lang="en-US" sz="3000" dirty="0" smtClean="0">
                <a:latin typeface="Aharoni" panose="02010803020104030203" pitchFamily="2" charset="-79"/>
                <a:cs typeface="Aharoni" panose="02010803020104030203" pitchFamily="2" charset="-79"/>
              </a:rPr>
              <a:t> in grades pre-K–12th grade, age-appropriate techniques to recognize child sexual abuse and tell a trusted adult</a:t>
            </a:r>
            <a:br>
              <a:rPr lang="en-US" sz="3000" dirty="0" smtClean="0">
                <a:latin typeface="Aharoni" panose="02010803020104030203" pitchFamily="2" charset="-79"/>
                <a:cs typeface="Aharoni" panose="02010803020104030203" pitchFamily="2" charset="-79"/>
              </a:rPr>
            </a:br>
            <a:r>
              <a:rPr lang="en-US" sz="3000" b="1" dirty="0" smtClean="0">
                <a:latin typeface="Aharoni" panose="02010803020104030203" pitchFamily="2" charset="-79"/>
                <a:cs typeface="Aharoni" panose="02010803020104030203" pitchFamily="2" charset="-79"/>
              </a:rPr>
              <a:t>School personnel</a:t>
            </a:r>
            <a:r>
              <a:rPr lang="en-US" sz="3000" dirty="0" smtClean="0">
                <a:latin typeface="Aharoni" panose="02010803020104030203" pitchFamily="2" charset="-79"/>
                <a:cs typeface="Aharoni" panose="02010803020104030203" pitchFamily="2" charset="-79"/>
              </a:rPr>
              <a:t> all about child sexual abuse  </a:t>
            </a:r>
            <a:br>
              <a:rPr lang="en-US" sz="3000" dirty="0" smtClean="0">
                <a:latin typeface="Aharoni" panose="02010803020104030203" pitchFamily="2" charset="-79"/>
                <a:cs typeface="Aharoni" panose="02010803020104030203" pitchFamily="2" charset="-79"/>
              </a:rPr>
            </a:br>
            <a:r>
              <a:rPr lang="en-US" sz="3000" dirty="0" smtClean="0">
                <a:latin typeface="Aharoni" panose="02010803020104030203" pitchFamily="2" charset="-79"/>
                <a:cs typeface="Aharoni" panose="02010803020104030203" pitchFamily="2" charset="-79"/>
              </a:rPr>
              <a:t> </a:t>
            </a:r>
            <a:br>
              <a:rPr lang="en-US" sz="3000" dirty="0" smtClean="0">
                <a:latin typeface="Aharoni" panose="02010803020104030203" pitchFamily="2" charset="-79"/>
                <a:cs typeface="Aharoni" panose="02010803020104030203" pitchFamily="2" charset="-79"/>
              </a:rPr>
            </a:br>
            <a:r>
              <a:rPr lang="en-US" sz="3000" b="1" dirty="0" smtClean="0">
                <a:latin typeface="Aharoni" panose="02010803020104030203" pitchFamily="2" charset="-79"/>
                <a:cs typeface="Aharoni" panose="02010803020104030203" pitchFamily="2" charset="-79"/>
              </a:rPr>
              <a:t>Parents &amp; guardians </a:t>
            </a:r>
            <a:r>
              <a:rPr lang="en-US" sz="3000" dirty="0" smtClean="0">
                <a:latin typeface="Aharoni" panose="02010803020104030203" pitchFamily="2" charset="-79"/>
                <a:cs typeface="Aharoni" panose="02010803020104030203" pitchFamily="2" charset="-79"/>
              </a:rPr>
              <a:t>the warning signs of child sexual abuse, plus needed assistance, referral or resource information to support sexually abused children and their families</a:t>
            </a:r>
            <a:endParaRPr lang="en-US" sz="30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288207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algn="ctr"/>
            <a:r>
              <a:rPr lang="en-US" b="1" dirty="0">
                <a:latin typeface="Aharoni" panose="02010803020104030203" pitchFamily="2" charset="-79"/>
                <a:cs typeface="Aharoni" panose="02010803020104030203" pitchFamily="2" charset="-79"/>
              </a:rPr>
              <a:t>What is sexual abuse?</a:t>
            </a:r>
            <a:r>
              <a:rPr lang="en-US" dirty="0">
                <a:latin typeface="Aharoni" panose="02010803020104030203" pitchFamily="2" charset="-79"/>
                <a:cs typeface="Aharoni" panose="02010803020104030203" pitchFamily="2" charset="-79"/>
              </a:rPr>
              <a:t/>
            </a:r>
            <a:br>
              <a:rPr lang="en-US" dirty="0">
                <a:latin typeface="Aharoni" panose="02010803020104030203" pitchFamily="2" charset="-79"/>
                <a:cs typeface="Aharoni" panose="02010803020104030203" pitchFamily="2" charset="-79"/>
              </a:rPr>
            </a:br>
            <a:endParaRPr lang="en-US" dirty="0">
              <a:latin typeface="Aharoni" panose="02010803020104030203" pitchFamily="2" charset="-79"/>
              <a:cs typeface="Aharoni" panose="02010803020104030203" pitchFamily="2" charset="-79"/>
            </a:endParaRPr>
          </a:p>
        </p:txBody>
      </p:sp>
      <p:sp>
        <p:nvSpPr>
          <p:cNvPr id="7" name="Content Placeholder 6"/>
          <p:cNvSpPr>
            <a:spLocks noGrp="1"/>
          </p:cNvSpPr>
          <p:nvPr>
            <p:ph idx="1"/>
          </p:nvPr>
        </p:nvSpPr>
        <p:spPr>
          <a:xfrm>
            <a:off x="1069848" y="1484026"/>
            <a:ext cx="10058400" cy="4688174"/>
          </a:xfrm>
        </p:spPr>
        <p:txBody>
          <a:bodyPr>
            <a:normAutofit fontScale="77500" lnSpcReduction="20000"/>
          </a:bodyPr>
          <a:lstStyle/>
          <a:p>
            <a:pPr marL="0" indent="0">
              <a:buNone/>
            </a:pPr>
            <a:r>
              <a:rPr lang="en-US" sz="3000" dirty="0">
                <a:latin typeface="Aharoni" panose="02010803020104030203" pitchFamily="2" charset="-79"/>
                <a:cs typeface="Aharoni" panose="02010803020104030203" pitchFamily="2" charset="-79"/>
              </a:rPr>
              <a:t>It can be physical or can include the following: </a:t>
            </a:r>
            <a:endParaRPr lang="en-US" sz="3000" dirty="0" smtClean="0">
              <a:latin typeface="Aharoni" panose="02010803020104030203" pitchFamily="2" charset="-79"/>
              <a:cs typeface="Aharoni" panose="02010803020104030203" pitchFamily="2" charset="-79"/>
            </a:endParaRPr>
          </a:p>
          <a:p>
            <a:pPr marL="0" indent="0">
              <a:buNone/>
            </a:pPr>
            <a:endParaRPr lang="en-US" sz="3000" dirty="0">
              <a:latin typeface="Aharoni" panose="02010803020104030203" pitchFamily="2" charset="-79"/>
              <a:cs typeface="Aharoni" panose="02010803020104030203" pitchFamily="2" charset="-79"/>
            </a:endParaRPr>
          </a:p>
          <a:p>
            <a:r>
              <a:rPr lang="en-US" sz="3000" dirty="0">
                <a:latin typeface="Aharoni" panose="02010803020104030203" pitchFamily="2" charset="-79"/>
                <a:cs typeface="Aharoni" panose="02010803020104030203" pitchFamily="2" charset="-79"/>
              </a:rPr>
              <a:t>Exposing or touching a child’s private parts or making the child expose or touch someone else’s private parts  </a:t>
            </a:r>
            <a:endParaRPr lang="en-US" sz="3000" dirty="0" smtClean="0">
              <a:latin typeface="Aharoni" panose="02010803020104030203" pitchFamily="2" charset="-79"/>
              <a:cs typeface="Aharoni" panose="02010803020104030203" pitchFamily="2" charset="-79"/>
            </a:endParaRPr>
          </a:p>
          <a:p>
            <a:endParaRPr lang="en-US" sz="3000" dirty="0">
              <a:latin typeface="Aharoni" panose="02010803020104030203" pitchFamily="2" charset="-79"/>
              <a:cs typeface="Aharoni" panose="02010803020104030203" pitchFamily="2" charset="-79"/>
            </a:endParaRPr>
          </a:p>
          <a:p>
            <a:r>
              <a:rPr lang="en-US" sz="3000" dirty="0">
                <a:latin typeface="Aharoni" panose="02010803020104030203" pitchFamily="2" charset="-79"/>
                <a:cs typeface="Aharoni" panose="02010803020104030203" pitchFamily="2" charset="-79"/>
              </a:rPr>
              <a:t>Making a child watch or listen to sexual acts or showing them pornography  </a:t>
            </a:r>
            <a:endParaRPr lang="en-US" sz="3000" dirty="0" smtClean="0">
              <a:latin typeface="Aharoni" panose="02010803020104030203" pitchFamily="2" charset="-79"/>
              <a:cs typeface="Aharoni" panose="02010803020104030203" pitchFamily="2" charset="-79"/>
            </a:endParaRPr>
          </a:p>
          <a:p>
            <a:endParaRPr lang="en-US" sz="3000" dirty="0">
              <a:latin typeface="Aharoni" panose="02010803020104030203" pitchFamily="2" charset="-79"/>
              <a:cs typeface="Aharoni" panose="02010803020104030203" pitchFamily="2" charset="-79"/>
            </a:endParaRPr>
          </a:p>
          <a:p>
            <a:r>
              <a:rPr lang="en-US" sz="3000" dirty="0">
                <a:latin typeface="Aharoni" panose="02010803020104030203" pitchFamily="2" charset="-79"/>
                <a:cs typeface="Aharoni" panose="02010803020104030203" pitchFamily="2" charset="-79"/>
              </a:rPr>
              <a:t>Inappropriately watching a child dress or use the </a:t>
            </a:r>
            <a:r>
              <a:rPr lang="en-US" sz="3000" dirty="0" smtClean="0">
                <a:latin typeface="Aharoni" panose="02010803020104030203" pitchFamily="2" charset="-79"/>
                <a:cs typeface="Aharoni" panose="02010803020104030203" pitchFamily="2" charset="-79"/>
              </a:rPr>
              <a:t>bathroom </a:t>
            </a:r>
            <a:endParaRPr lang="en-US" sz="3000" dirty="0">
              <a:latin typeface="Aharoni" panose="02010803020104030203" pitchFamily="2" charset="-79"/>
              <a:cs typeface="Aharoni" panose="02010803020104030203" pitchFamily="2" charset="-79"/>
            </a:endParaRPr>
          </a:p>
          <a:p>
            <a:endParaRPr lang="en-US" sz="3000" dirty="0" smtClean="0">
              <a:latin typeface="Aharoni" panose="02010803020104030203" pitchFamily="2" charset="-79"/>
              <a:cs typeface="Aharoni" panose="02010803020104030203" pitchFamily="2" charset="-79"/>
            </a:endParaRPr>
          </a:p>
          <a:p>
            <a:r>
              <a:rPr lang="en-US" sz="3000" dirty="0" smtClean="0">
                <a:latin typeface="Aharoni" panose="02010803020104030203" pitchFamily="2" charset="-79"/>
                <a:cs typeface="Aharoni" panose="02010803020104030203" pitchFamily="2" charset="-79"/>
              </a:rPr>
              <a:t>Talking </a:t>
            </a:r>
            <a:r>
              <a:rPr lang="en-US" sz="3000" dirty="0">
                <a:latin typeface="Aharoni" panose="02010803020104030203" pitchFamily="2" charset="-79"/>
                <a:cs typeface="Aharoni" panose="02010803020104030203" pitchFamily="2" charset="-79"/>
              </a:rPr>
              <a:t>to a child in sexually explicit ways in person, by phone, by text, or on the internet</a:t>
            </a:r>
          </a:p>
          <a:p>
            <a:endParaRPr lang="en-US"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5458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176814"/>
            <a:ext cx="10058400" cy="758381"/>
          </a:xfrm>
        </p:spPr>
        <p:txBody>
          <a:bodyPr>
            <a:normAutofit fontScale="90000"/>
          </a:bodyPr>
          <a:lstStyle/>
          <a:p>
            <a:pPr algn="ctr"/>
            <a:r>
              <a:rPr lang="en-US" dirty="0" smtClean="0">
                <a:latin typeface="Aharoni" panose="02010803020104030203" pitchFamily="2" charset="-79"/>
                <a:cs typeface="Aharoni" panose="02010803020104030203" pitchFamily="2" charset="-79"/>
              </a:rPr>
              <a:t>Three kinds of touches</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747713" y="935195"/>
            <a:ext cx="11444287" cy="4257675"/>
          </a:xfrm>
        </p:spPr>
        <p:txBody>
          <a:bodyPr>
            <a:noAutofit/>
          </a:bodyPr>
          <a:lstStyle/>
          <a:p>
            <a:r>
              <a:rPr lang="en-US" dirty="0" smtClean="0">
                <a:latin typeface="Aharoni" panose="02010803020104030203" pitchFamily="2" charset="-79"/>
                <a:cs typeface="Aharoni" panose="02010803020104030203" pitchFamily="2" charset="-79"/>
              </a:rPr>
              <a:t>Safe </a:t>
            </a:r>
            <a:r>
              <a:rPr lang="en-US" dirty="0">
                <a:latin typeface="Aharoni" panose="02010803020104030203" pitchFamily="2" charset="-79"/>
                <a:cs typeface="Aharoni" panose="02010803020104030203" pitchFamily="2" charset="-79"/>
              </a:rPr>
              <a:t>touches. These are touches that keep children safe and are good for them, and that make children feel cared for and important. Safe touches can include hugging, pats on the back, and an arm around the shoulder. Safe touches can also include touches that might hurt, such as removing a splinter. </a:t>
            </a:r>
            <a:endParaRPr lang="en-US" dirty="0" smtClean="0">
              <a:latin typeface="Aharoni" panose="02010803020104030203" pitchFamily="2" charset="-79"/>
              <a:cs typeface="Aharoni" panose="02010803020104030203" pitchFamily="2" charset="-79"/>
            </a:endParaRPr>
          </a:p>
          <a:p>
            <a:endParaRPr lang="en-US" dirty="0">
              <a:latin typeface="Aharoni" panose="02010803020104030203" pitchFamily="2" charset="-79"/>
              <a:cs typeface="Aharoni" panose="02010803020104030203" pitchFamily="2" charset="-79"/>
            </a:endParaRPr>
          </a:p>
          <a:p>
            <a:r>
              <a:rPr lang="en-US" dirty="0" smtClean="0">
                <a:latin typeface="Aharoni" panose="02010803020104030203" pitchFamily="2" charset="-79"/>
                <a:cs typeface="Aharoni" panose="02010803020104030203" pitchFamily="2" charset="-79"/>
              </a:rPr>
              <a:t>Unsafe </a:t>
            </a:r>
            <a:r>
              <a:rPr lang="en-US" dirty="0">
                <a:latin typeface="Aharoni" panose="02010803020104030203" pitchFamily="2" charset="-79"/>
                <a:cs typeface="Aharoni" panose="02010803020104030203" pitchFamily="2" charset="-79"/>
              </a:rPr>
              <a:t>touches. These are touches that hurt children’s bodies or feelings (for example, hitting, pushing, pinching, and kicking). </a:t>
            </a:r>
            <a:r>
              <a:rPr lang="en-US" dirty="0" smtClean="0">
                <a:latin typeface="Aharoni" panose="02010803020104030203" pitchFamily="2" charset="-79"/>
                <a:cs typeface="Aharoni" panose="02010803020104030203" pitchFamily="2" charset="-79"/>
              </a:rPr>
              <a:t>These kinds of touches are not </a:t>
            </a:r>
            <a:r>
              <a:rPr lang="en-US" dirty="0">
                <a:latin typeface="Aharoni" panose="02010803020104030203" pitchFamily="2" charset="-79"/>
                <a:cs typeface="Aharoni" panose="02010803020104030203" pitchFamily="2" charset="-79"/>
              </a:rPr>
              <a:t>okay. Another kind of unsafe touch is when someone </a:t>
            </a:r>
            <a:r>
              <a:rPr lang="en-US" dirty="0" smtClean="0">
                <a:latin typeface="Aharoni" panose="02010803020104030203" pitchFamily="2" charset="-79"/>
                <a:cs typeface="Aharoni" panose="02010803020104030203" pitchFamily="2" charset="-79"/>
              </a:rPr>
              <a:t>asks you to touch their private body parts or touches </a:t>
            </a:r>
            <a:r>
              <a:rPr lang="en-US" dirty="0">
                <a:latin typeface="Aharoni" panose="02010803020104030203" pitchFamily="2" charset="-79"/>
                <a:cs typeface="Aharoni" panose="02010803020104030203" pitchFamily="2" charset="-79"/>
              </a:rPr>
              <a:t>you on your private body parts </a:t>
            </a:r>
            <a:r>
              <a:rPr lang="en-US" dirty="0" smtClean="0">
                <a:latin typeface="Aharoni" panose="02010803020104030203" pitchFamily="2" charset="-79"/>
                <a:cs typeface="Aharoni" panose="02010803020104030203" pitchFamily="2" charset="-79"/>
              </a:rPr>
              <a:t>and </a:t>
            </a:r>
            <a:r>
              <a:rPr lang="en-US" dirty="0">
                <a:latin typeface="Aharoni" panose="02010803020104030203" pitchFamily="2" charset="-79"/>
                <a:cs typeface="Aharoni" panose="02010803020104030203" pitchFamily="2" charset="-79"/>
              </a:rPr>
              <a:t>it’s not to keep you healthy. </a:t>
            </a:r>
            <a:endParaRPr lang="en-US" dirty="0" smtClean="0">
              <a:latin typeface="Aharoni" panose="02010803020104030203" pitchFamily="2" charset="-79"/>
              <a:cs typeface="Aharoni" panose="02010803020104030203" pitchFamily="2" charset="-79"/>
            </a:endParaRPr>
          </a:p>
          <a:p>
            <a:endParaRPr lang="en-US" dirty="0">
              <a:latin typeface="Aharoni" panose="02010803020104030203" pitchFamily="2" charset="-79"/>
              <a:cs typeface="Aharoni" panose="02010803020104030203" pitchFamily="2" charset="-79"/>
            </a:endParaRPr>
          </a:p>
          <a:p>
            <a:r>
              <a:rPr lang="en-US" dirty="0" smtClean="0">
                <a:latin typeface="Aharoni" panose="02010803020104030203" pitchFamily="2" charset="-79"/>
                <a:cs typeface="Aharoni" panose="02010803020104030203" pitchFamily="2" charset="-79"/>
              </a:rPr>
              <a:t>Unwanted </a:t>
            </a:r>
            <a:r>
              <a:rPr lang="en-US" dirty="0">
                <a:latin typeface="Aharoni" panose="02010803020104030203" pitchFamily="2" charset="-79"/>
                <a:cs typeface="Aharoni" panose="02010803020104030203" pitchFamily="2" charset="-79"/>
              </a:rPr>
              <a:t>touches. These are touches that might be safe but that a child doesn’t want from that person or at that moment. It’s okay </a:t>
            </a:r>
            <a:r>
              <a:rPr lang="en-US" dirty="0" smtClean="0">
                <a:latin typeface="Aharoni" panose="02010803020104030203" pitchFamily="2" charset="-79"/>
                <a:cs typeface="Aharoni" panose="02010803020104030203" pitchFamily="2" charset="-79"/>
              </a:rPr>
              <a:t>to </a:t>
            </a:r>
            <a:r>
              <a:rPr lang="en-US" dirty="0">
                <a:latin typeface="Aharoni" panose="02010803020104030203" pitchFamily="2" charset="-79"/>
                <a:cs typeface="Aharoni" panose="02010803020104030203" pitchFamily="2" charset="-79"/>
              </a:rPr>
              <a:t>say no to an unwanted touch, even if it’s from a familiar person. </a:t>
            </a:r>
          </a:p>
        </p:txBody>
      </p:sp>
    </p:spTree>
    <p:extLst>
      <p:ext uri="{BB962C8B-B14F-4D97-AF65-F5344CB8AC3E}">
        <p14:creationId xmlns:p14="http://schemas.microsoft.com/office/powerpoint/2010/main" val="576481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Aharoni" panose="02010803020104030203" pitchFamily="2" charset="-79"/>
                <a:cs typeface="Aharoni" panose="02010803020104030203" pitchFamily="2" charset="-79"/>
              </a:rPr>
              <a:t>You are the boss of your body</a:t>
            </a: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Autofit/>
          </a:bodyPr>
          <a:lstStyle/>
          <a:p>
            <a:r>
              <a:rPr lang="en-US" sz="3000" dirty="0" smtClean="0">
                <a:latin typeface="Aharoni" panose="02010803020104030203" pitchFamily="2" charset="-79"/>
                <a:cs typeface="Aharoni" panose="02010803020104030203" pitchFamily="2" charset="-79"/>
              </a:rPr>
              <a:t>You are </a:t>
            </a:r>
            <a:r>
              <a:rPr lang="en-US" sz="3000" dirty="0">
                <a:latin typeface="Aharoni" panose="02010803020104030203" pitchFamily="2" charset="-79"/>
                <a:cs typeface="Aharoni" panose="02010803020104030203" pitchFamily="2" charset="-79"/>
              </a:rPr>
              <a:t>in control of who touches </a:t>
            </a:r>
            <a:r>
              <a:rPr lang="en-US" sz="3000" dirty="0" smtClean="0">
                <a:latin typeface="Aharoni" panose="02010803020104030203" pitchFamily="2" charset="-79"/>
                <a:cs typeface="Aharoni" panose="02010803020104030203" pitchFamily="2" charset="-79"/>
              </a:rPr>
              <a:t>your </a:t>
            </a:r>
            <a:r>
              <a:rPr lang="en-US" sz="3000" dirty="0">
                <a:latin typeface="Aharoni" panose="02010803020104030203" pitchFamily="2" charset="-79"/>
                <a:cs typeface="Aharoni" panose="02010803020104030203" pitchFamily="2" charset="-79"/>
              </a:rPr>
              <a:t>bodies and how. </a:t>
            </a:r>
            <a:endParaRPr lang="en-US" sz="3000" dirty="0" smtClean="0">
              <a:latin typeface="Aharoni" panose="02010803020104030203" pitchFamily="2" charset="-79"/>
              <a:cs typeface="Aharoni" panose="02010803020104030203" pitchFamily="2" charset="-79"/>
            </a:endParaRPr>
          </a:p>
          <a:p>
            <a:endParaRPr lang="en-US" sz="3000" dirty="0" smtClean="0">
              <a:latin typeface="Aharoni" panose="02010803020104030203" pitchFamily="2" charset="-79"/>
              <a:cs typeface="Aharoni" panose="02010803020104030203" pitchFamily="2" charset="-79"/>
            </a:endParaRPr>
          </a:p>
          <a:p>
            <a:r>
              <a:rPr lang="en-US" sz="3000" dirty="0" smtClean="0">
                <a:latin typeface="Aharoni" panose="02010803020104030203" pitchFamily="2" charset="-79"/>
                <a:cs typeface="Aharoni" panose="02010803020104030203" pitchFamily="2" charset="-79"/>
              </a:rPr>
              <a:t>You can use your voice and body to stop unsafe and unwanted touches.</a:t>
            </a:r>
          </a:p>
          <a:p>
            <a:endParaRPr lang="en-US" sz="3000" dirty="0">
              <a:latin typeface="Aharoni" panose="02010803020104030203" pitchFamily="2" charset="-79"/>
              <a:cs typeface="Aharoni" panose="02010803020104030203" pitchFamily="2" charset="-79"/>
            </a:endParaRPr>
          </a:p>
          <a:p>
            <a:r>
              <a:rPr lang="en-US" sz="3000" dirty="0" smtClean="0">
                <a:latin typeface="Aharoni" panose="02010803020104030203" pitchFamily="2" charset="-79"/>
                <a:cs typeface="Aharoni" panose="02010803020104030203" pitchFamily="2" charset="-79"/>
              </a:rPr>
              <a:t>Tell a trusted adult immediately if you feel unsafe or uncomfortable around someone.</a:t>
            </a:r>
          </a:p>
        </p:txBody>
      </p:sp>
    </p:spTree>
    <p:extLst>
      <p:ext uri="{BB962C8B-B14F-4D97-AF65-F5344CB8AC3E}">
        <p14:creationId xmlns:p14="http://schemas.microsoft.com/office/powerpoint/2010/main" val="1318326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latin typeface="Aharoni" panose="02010803020104030203" pitchFamily="2" charset="-79"/>
                <a:cs typeface="Aharoni" panose="02010803020104030203" pitchFamily="2" charset="-79"/>
              </a:rPr>
              <a:t>What do we know about sexual abuse?</a:t>
            </a:r>
            <a:r>
              <a:rPr lang="en-US" dirty="0">
                <a:latin typeface="Aharoni" panose="02010803020104030203" pitchFamily="2" charset="-79"/>
                <a:cs typeface="Aharoni" panose="02010803020104030203" pitchFamily="2" charset="-79"/>
              </a:rPr>
              <a:t/>
            </a:r>
            <a:br>
              <a:rPr lang="en-US" dirty="0">
                <a:latin typeface="Aharoni" panose="02010803020104030203" pitchFamily="2" charset="-79"/>
                <a:cs typeface="Aharoni" panose="02010803020104030203" pitchFamily="2" charset="-79"/>
              </a:rPr>
            </a:b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77500" lnSpcReduction="20000"/>
          </a:bodyPr>
          <a:lstStyle/>
          <a:p>
            <a:pPr lvl="0"/>
            <a:r>
              <a:rPr lang="en-US" sz="4000" dirty="0">
                <a:latin typeface="Aharoni" panose="02010803020104030203" pitchFamily="2" charset="-79"/>
                <a:cs typeface="Aharoni" panose="02010803020104030203" pitchFamily="2" charset="-79"/>
              </a:rPr>
              <a:t>It’s estimated that there are 42 million survivors of sexual abuse in the United States--3 million of those are still children </a:t>
            </a:r>
          </a:p>
          <a:p>
            <a:pPr lvl="0"/>
            <a:endParaRPr lang="en-US" sz="4000" dirty="0">
              <a:latin typeface="Aharoni" panose="02010803020104030203" pitchFamily="2" charset="-79"/>
              <a:cs typeface="Aharoni" panose="02010803020104030203" pitchFamily="2" charset="-79"/>
            </a:endParaRPr>
          </a:p>
          <a:p>
            <a:pPr lvl="0"/>
            <a:r>
              <a:rPr lang="en-US" sz="4000" dirty="0">
                <a:latin typeface="Aharoni" panose="02010803020104030203" pitchFamily="2" charset="-79"/>
                <a:cs typeface="Aharoni" panose="02010803020104030203" pitchFamily="2" charset="-79"/>
              </a:rPr>
              <a:t>93% of the time, the child knows the abuser  </a:t>
            </a:r>
            <a:endParaRPr lang="en-US" sz="4000" dirty="0" smtClean="0">
              <a:latin typeface="Aharoni" panose="02010803020104030203" pitchFamily="2" charset="-79"/>
              <a:cs typeface="Aharoni" panose="02010803020104030203" pitchFamily="2" charset="-79"/>
            </a:endParaRPr>
          </a:p>
          <a:p>
            <a:pPr lvl="0"/>
            <a:endParaRPr lang="en-US" sz="4000" dirty="0">
              <a:latin typeface="Aharoni" panose="02010803020104030203" pitchFamily="2" charset="-79"/>
              <a:cs typeface="Aharoni" panose="02010803020104030203" pitchFamily="2" charset="-79"/>
            </a:endParaRPr>
          </a:p>
          <a:p>
            <a:pPr lvl="0"/>
            <a:r>
              <a:rPr lang="en-US" sz="4000" dirty="0">
                <a:latin typeface="Aharoni" panose="02010803020104030203" pitchFamily="2" charset="-79"/>
                <a:cs typeface="Aharoni" panose="02010803020104030203" pitchFamily="2" charset="-79"/>
              </a:rPr>
              <a:t>9 out of 10 victims never disclose</a:t>
            </a:r>
          </a:p>
          <a:p>
            <a:endParaRPr lang="en-US"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666709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latin typeface="Aharoni" panose="02010803020104030203" pitchFamily="2" charset="-79"/>
                <a:cs typeface="Aharoni" panose="02010803020104030203" pitchFamily="2" charset="-79"/>
              </a:rPr>
              <a:t>Misconceptions</a:t>
            </a:r>
            <a:r>
              <a:rPr lang="en-US" dirty="0">
                <a:latin typeface="Aharoni" panose="02010803020104030203" pitchFamily="2" charset="-79"/>
                <a:cs typeface="Aharoni" panose="02010803020104030203" pitchFamily="2" charset="-79"/>
              </a:rPr>
              <a:t/>
            </a:r>
            <a:br>
              <a:rPr lang="en-US" dirty="0">
                <a:latin typeface="Aharoni" panose="02010803020104030203" pitchFamily="2" charset="-79"/>
                <a:cs typeface="Aharoni" panose="02010803020104030203" pitchFamily="2" charset="-79"/>
              </a:rPr>
            </a:br>
            <a:endParaRPr lang="en-US"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1069848" y="1528997"/>
            <a:ext cx="10058400" cy="4643203"/>
          </a:xfrm>
        </p:spPr>
        <p:txBody>
          <a:bodyPr>
            <a:normAutofit fontScale="55000" lnSpcReduction="20000"/>
          </a:bodyPr>
          <a:lstStyle/>
          <a:p>
            <a:pPr lvl="0"/>
            <a:r>
              <a:rPr lang="en-US" sz="4000" dirty="0">
                <a:latin typeface="Aharoni" panose="02010803020104030203" pitchFamily="2" charset="-79"/>
                <a:cs typeface="Aharoni" panose="02010803020104030203" pitchFamily="2" charset="-79"/>
              </a:rPr>
              <a:t>Children aren’t really in danger  </a:t>
            </a:r>
            <a:endParaRPr lang="en-US" sz="4000" dirty="0" smtClean="0">
              <a:latin typeface="Aharoni" panose="02010803020104030203" pitchFamily="2" charset="-79"/>
              <a:cs typeface="Aharoni" panose="02010803020104030203" pitchFamily="2" charset="-79"/>
            </a:endParaRPr>
          </a:p>
          <a:p>
            <a:pPr lvl="0"/>
            <a:endParaRPr lang="en-US" sz="4000" dirty="0">
              <a:latin typeface="Aharoni" panose="02010803020104030203" pitchFamily="2" charset="-79"/>
              <a:cs typeface="Aharoni" panose="02010803020104030203" pitchFamily="2" charset="-79"/>
            </a:endParaRPr>
          </a:p>
          <a:p>
            <a:pPr lvl="0"/>
            <a:r>
              <a:rPr lang="en-US" sz="4000" dirty="0">
                <a:latin typeface="Aharoni" panose="02010803020104030203" pitchFamily="2" charset="-79"/>
                <a:cs typeface="Aharoni" panose="02010803020104030203" pitchFamily="2" charset="-79"/>
              </a:rPr>
              <a:t>Educating children puts ideas in their </a:t>
            </a:r>
            <a:r>
              <a:rPr lang="en-US" sz="4000" dirty="0" smtClean="0">
                <a:latin typeface="Aharoni" panose="02010803020104030203" pitchFamily="2" charset="-79"/>
                <a:cs typeface="Aharoni" panose="02010803020104030203" pitchFamily="2" charset="-79"/>
              </a:rPr>
              <a:t>heads</a:t>
            </a:r>
          </a:p>
          <a:p>
            <a:pPr lvl="0"/>
            <a:endParaRPr lang="en-US" sz="4000" dirty="0">
              <a:latin typeface="Aharoni" panose="02010803020104030203" pitchFamily="2" charset="-79"/>
              <a:cs typeface="Aharoni" panose="02010803020104030203" pitchFamily="2" charset="-79"/>
            </a:endParaRPr>
          </a:p>
          <a:p>
            <a:pPr lvl="0"/>
            <a:r>
              <a:rPr lang="en-US" sz="4000" dirty="0">
                <a:latin typeface="Aharoni" panose="02010803020104030203" pitchFamily="2" charset="-79"/>
                <a:cs typeface="Aharoni" panose="02010803020104030203" pitchFamily="2" charset="-79"/>
              </a:rPr>
              <a:t>Educating children will scare them  </a:t>
            </a:r>
            <a:endParaRPr lang="en-US" sz="4000" dirty="0" smtClean="0">
              <a:latin typeface="Aharoni" panose="02010803020104030203" pitchFamily="2" charset="-79"/>
              <a:cs typeface="Aharoni" panose="02010803020104030203" pitchFamily="2" charset="-79"/>
            </a:endParaRPr>
          </a:p>
          <a:p>
            <a:pPr lvl="0"/>
            <a:endParaRPr lang="en-US" sz="4000" dirty="0">
              <a:latin typeface="Aharoni" panose="02010803020104030203" pitchFamily="2" charset="-79"/>
              <a:cs typeface="Aharoni" panose="02010803020104030203" pitchFamily="2" charset="-79"/>
            </a:endParaRPr>
          </a:p>
          <a:p>
            <a:pPr lvl="0"/>
            <a:r>
              <a:rPr lang="en-US" sz="4000" dirty="0">
                <a:latin typeface="Aharoni" panose="02010803020104030203" pitchFamily="2" charset="-79"/>
                <a:cs typeface="Aharoni" panose="02010803020104030203" pitchFamily="2" charset="-79"/>
              </a:rPr>
              <a:t>Personal body safety includes lessons on sex education </a:t>
            </a:r>
            <a:endParaRPr lang="en-US" sz="4000" dirty="0" smtClean="0">
              <a:latin typeface="Aharoni" panose="02010803020104030203" pitchFamily="2" charset="-79"/>
              <a:cs typeface="Aharoni" panose="02010803020104030203" pitchFamily="2" charset="-79"/>
            </a:endParaRPr>
          </a:p>
          <a:p>
            <a:pPr lvl="0"/>
            <a:endParaRPr lang="en-US" sz="4000" dirty="0">
              <a:latin typeface="Aharoni" panose="02010803020104030203" pitchFamily="2" charset="-79"/>
              <a:cs typeface="Aharoni" panose="02010803020104030203" pitchFamily="2" charset="-79"/>
            </a:endParaRPr>
          </a:p>
          <a:p>
            <a:pPr lvl="0"/>
            <a:r>
              <a:rPr lang="en-US" sz="4000" dirty="0">
                <a:latin typeface="Aharoni" panose="02010803020104030203" pitchFamily="2" charset="-79"/>
                <a:cs typeface="Aharoni" panose="02010803020104030203" pitchFamily="2" charset="-79"/>
              </a:rPr>
              <a:t>My child is too young to learn about personal body safety </a:t>
            </a:r>
            <a:endParaRPr lang="en-US" sz="4000" dirty="0" smtClean="0">
              <a:latin typeface="Aharoni" panose="02010803020104030203" pitchFamily="2" charset="-79"/>
              <a:cs typeface="Aharoni" panose="02010803020104030203" pitchFamily="2" charset="-79"/>
            </a:endParaRPr>
          </a:p>
          <a:p>
            <a:pPr lvl="0"/>
            <a:endParaRPr lang="en-US" sz="4000" dirty="0">
              <a:latin typeface="Aharoni" panose="02010803020104030203" pitchFamily="2" charset="-79"/>
              <a:cs typeface="Aharoni" panose="02010803020104030203" pitchFamily="2" charset="-79"/>
            </a:endParaRPr>
          </a:p>
          <a:p>
            <a:pPr lvl="0"/>
            <a:r>
              <a:rPr lang="en-US" sz="4000" dirty="0">
                <a:latin typeface="Aharoni" panose="02010803020104030203" pitchFamily="2" charset="-79"/>
                <a:cs typeface="Aharoni" panose="02010803020104030203" pitchFamily="2" charset="-79"/>
              </a:rPr>
              <a:t>Kids make this stuff up</a:t>
            </a:r>
          </a:p>
          <a:p>
            <a:endParaRPr lang="en-US" dirty="0"/>
          </a:p>
        </p:txBody>
      </p:sp>
    </p:spTree>
    <p:extLst>
      <p:ext uri="{BB962C8B-B14F-4D97-AF65-F5344CB8AC3E}">
        <p14:creationId xmlns:p14="http://schemas.microsoft.com/office/powerpoint/2010/main" val="992097432"/>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Berlin</Template>
  <TotalTime>317</TotalTime>
  <Words>622</Words>
  <Application>Microsoft Macintosh PowerPoint</Application>
  <PresentationFormat>Widescreen</PresentationFormat>
  <Paragraphs>74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Aharoni</vt:lpstr>
      <vt:lpstr>Gill Sans MT</vt:lpstr>
      <vt:lpstr>Impact</vt:lpstr>
      <vt:lpstr>Arial</vt:lpstr>
      <vt:lpstr>Badge</vt:lpstr>
      <vt:lpstr>Erin’s Law</vt:lpstr>
      <vt:lpstr>PowerPoint Presentation</vt:lpstr>
      <vt:lpstr>Erin’s Law is named after childhood sexual assault survivor, author, speaker and activist Erin Merryn.   After Erin introduced the legislation in her home state of Illinois, the bill was named “Erin’s Law” after her by legislators and it has caught on nationwide </vt:lpstr>
      <vt:lpstr>“Erin’s Law” requires that all public schools in each state implement a prevention-oriented child sexual abuse program which teaches:   Students in grades pre-K–12th grade, age-appropriate techniques to recognize child sexual abuse and tell a trusted adult School personnel all about child sexual abuse     Parents &amp; guardians the warning signs of child sexual abuse, plus needed assistance, referral or resource information to support sexually abused children and their families</vt:lpstr>
      <vt:lpstr>What is sexual abuse? </vt:lpstr>
      <vt:lpstr>Three kinds of touches</vt:lpstr>
      <vt:lpstr>You are the boss of your body</vt:lpstr>
      <vt:lpstr>What do we know about sexual abuse? </vt:lpstr>
      <vt:lpstr>Misconceptions </vt:lpstr>
      <vt:lpstr>If you’re a student that has experienced any form of abuse you are not alone and this is not your fault. You have nothing to be ashamed of.  </vt:lpstr>
      <vt:lpstr>What do I do if I have been sexually abused?</vt:lpstr>
      <vt:lpstr>What do I do if someone else tells me they have been sexually abused?</vt:lpstr>
      <vt:lpstr>Safe Secrets  ex. A Safe Secret is one that will eventually be told and will make everyone smile-like a surprise party or the gender of a baby-to-be.   vs.   Unsafe secrets  An Unsafe Secret is one that makes you feel confused, threatened, unsafe, or icky and is one that you are told not to tell.  </vt:lpstr>
      <vt:lpstr>Some Possible 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Erin’s Law</dc:title>
  <dc:creator>Microsoft Office User</dc:creator>
  <cp:lastModifiedBy>Microsoft Office User</cp:lastModifiedBy>
  <cp:revision>23</cp:revision>
  <dcterms:created xsi:type="dcterms:W3CDTF">2018-10-17T14:15:23Z</dcterms:created>
  <dcterms:modified xsi:type="dcterms:W3CDTF">2019-03-27T15:27:05Z</dcterms:modified>
</cp:coreProperties>
</file>